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90"/>
    <a:srgbClr val="098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66" autoAdjust="0"/>
  </p:normalViewPr>
  <p:slideViewPr>
    <p:cSldViewPr snapToGrid="0">
      <p:cViewPr>
        <p:scale>
          <a:sx n="100" d="100"/>
          <a:sy n="100" d="100"/>
        </p:scale>
        <p:origin x="-194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4DE97-5F0D-42B5-8D7E-D40D45A3AAD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D2183-7BD3-4082-B1E0-69A9F3DDF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40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D2183-7BD3-4082-B1E0-69A9F3DDF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86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04/11/2019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3371"/>
            <a:ext cx="9144000" cy="384629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748968" y="6506576"/>
            <a:ext cx="593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To submit your abstract and to register visit: </a:t>
            </a:r>
            <a:r>
              <a:rPr lang="en-GB" sz="1400" b="1" dirty="0">
                <a:solidFill>
                  <a:schemeClr val="bg1"/>
                </a:solidFill>
                <a:latin typeface="Helvetica Light" pitchFamily="34" charset="0"/>
              </a:rPr>
              <a:t>c</a:t>
            </a:r>
            <a:r>
              <a:rPr lang="en-GB" sz="1400" b="1" dirty="0" smtClean="0">
                <a:solidFill>
                  <a:schemeClr val="bg1"/>
                </a:solidFill>
                <a:latin typeface="Helvetica Light" pitchFamily="34" charset="0"/>
              </a:rPr>
              <a:t>ell.com/symposia</a:t>
            </a:r>
            <a:endParaRPr lang="en-GB" sz="1400" b="1" dirty="0">
              <a:solidFill>
                <a:schemeClr val="bg1"/>
              </a:solidFill>
              <a:latin typeface="Helvetica Light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018965"/>
            <a:ext cx="9144000" cy="192314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1299031"/>
            <a:ext cx="9144000" cy="192314"/>
          </a:xfrm>
          <a:prstGeom prst="rect">
            <a:avLst/>
          </a:prstGeom>
          <a:solidFill>
            <a:srgbClr val="005C90"/>
          </a:solidFill>
          <a:ln w="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31292" y="3564182"/>
            <a:ext cx="1282485" cy="2722318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85726" y="3578425"/>
            <a:ext cx="1413778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Extended Abstract </a:t>
            </a:r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Submission Deadline:</a:t>
            </a: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November </a:t>
            </a:r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22, </a:t>
            </a:r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2019</a:t>
            </a:r>
          </a:p>
          <a:p>
            <a:endParaRPr lang="en-GB" sz="1400" dirty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Early Registration Deadline:</a:t>
            </a: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December  13, 2019</a:t>
            </a:r>
          </a:p>
          <a:p>
            <a:endParaRPr lang="en-GB" sz="1500" dirty="0">
              <a:solidFill>
                <a:schemeClr val="bg1"/>
              </a:solidFill>
              <a:latin typeface="Helvetica Light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45766" y="6353"/>
            <a:ext cx="84554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5C90"/>
                </a:solidFill>
                <a:latin typeface="Helvetica" pitchFamily="34" charset="0"/>
              </a:rPr>
              <a:t>Gene- and Cell-Based Therapies: </a:t>
            </a:r>
            <a:endParaRPr lang="en-GB" sz="2800" b="1" dirty="0" smtClean="0">
              <a:solidFill>
                <a:srgbClr val="005C90"/>
              </a:solidFill>
              <a:latin typeface="Helvetica" pitchFamily="34" charset="0"/>
            </a:endParaRPr>
          </a:p>
          <a:p>
            <a:r>
              <a:rPr lang="en-GB" sz="2800" b="1" dirty="0" smtClean="0">
                <a:solidFill>
                  <a:srgbClr val="005C90"/>
                </a:solidFill>
                <a:latin typeface="Helvetica" pitchFamily="34" charset="0"/>
              </a:rPr>
              <a:t>CRISPR</a:t>
            </a:r>
            <a:r>
              <a:rPr lang="en-GB" sz="2800" b="1" dirty="0">
                <a:solidFill>
                  <a:srgbClr val="005C90"/>
                </a:solidFill>
                <a:latin typeface="Helvetica" pitchFamily="34" charset="0"/>
              </a:rPr>
              <a:t>, Stem Cells, and </a:t>
            </a:r>
            <a:r>
              <a:rPr lang="en-GB" sz="2800" b="1" dirty="0" smtClean="0">
                <a:solidFill>
                  <a:srgbClr val="005C90"/>
                </a:solidFill>
                <a:latin typeface="Helvetica" pitchFamily="34" charset="0"/>
              </a:rPr>
              <a:t>Beyond</a:t>
            </a:r>
          </a:p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March 2 – 4, 2020 | San Francisco, CA, USA</a:t>
            </a:r>
            <a:endParaRPr lang="en-GB" b="1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 Light" pitchFamily="34" charset="0"/>
            </a:endParaRPr>
          </a:p>
        </p:txBody>
      </p:sp>
      <p:pic>
        <p:nvPicPr>
          <p:cNvPr id="1026" name="Picture 2" descr="X:\elsevier\cell press\Powerpoint Slides\symposia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21" y="101604"/>
            <a:ext cx="1215144" cy="111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/>
        </p:nvCxnSpPr>
        <p:spPr>
          <a:xfrm>
            <a:off x="0" y="1496786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99504" y="3414653"/>
            <a:ext cx="751114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" b="1" dirty="0" smtClean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 smtClean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Keynote Speakers:</a:t>
            </a:r>
          </a:p>
          <a:p>
            <a:r>
              <a:rPr lang="en-GB" sz="1600" b="1" dirty="0"/>
              <a:t>Alta </a:t>
            </a:r>
            <a:r>
              <a:rPr lang="en-GB" sz="1600" b="1" dirty="0" err="1"/>
              <a:t>Charo</a:t>
            </a:r>
            <a:r>
              <a:rPr lang="en-GB" sz="1600" b="1" dirty="0" smtClean="0"/>
              <a:t>, </a:t>
            </a:r>
            <a:r>
              <a:rPr lang="en-GB" sz="1600" i="1" dirty="0"/>
              <a:t>USA</a:t>
            </a:r>
            <a:r>
              <a:rPr lang="en-GB" sz="800" i="1" dirty="0" smtClean="0"/>
              <a:t> </a:t>
            </a:r>
          </a:p>
          <a:p>
            <a:endParaRPr lang="en-GB" sz="800" i="1" dirty="0" smtClean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 smtClean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Confirmed Speakers:</a:t>
            </a:r>
            <a:endParaRPr lang="en-GB" sz="900" b="1" dirty="0" smtClean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/>
              <a:t>Daniel Anderson, </a:t>
            </a:r>
            <a:r>
              <a:rPr lang="en-GB" sz="1600" i="1" dirty="0"/>
              <a:t>USA</a:t>
            </a:r>
          </a:p>
          <a:p>
            <a:r>
              <a:rPr lang="en-GB" sz="1600" b="1" dirty="0"/>
              <a:t>Alessandra </a:t>
            </a:r>
            <a:r>
              <a:rPr lang="en-GB" sz="1600" b="1" dirty="0" err="1"/>
              <a:t>Biffi</a:t>
            </a:r>
            <a:r>
              <a:rPr lang="en-GB" sz="1600" b="1" dirty="0"/>
              <a:t>, </a:t>
            </a:r>
            <a:r>
              <a:rPr lang="en-GB" sz="1600" i="1" dirty="0"/>
              <a:t>USA</a:t>
            </a:r>
          </a:p>
          <a:p>
            <a:r>
              <a:rPr lang="en-GB" sz="1600" b="1" dirty="0"/>
              <a:t>Nathalie Cartier, </a:t>
            </a:r>
            <a:r>
              <a:rPr lang="en-GB" sz="1600" i="1" dirty="0"/>
              <a:t>France</a:t>
            </a:r>
          </a:p>
          <a:p>
            <a:r>
              <a:rPr lang="en-GB" sz="1600" b="1" dirty="0"/>
              <a:t>Yvonne Chen, </a:t>
            </a:r>
            <a:r>
              <a:rPr lang="en-GB" sz="1600" i="1" dirty="0"/>
              <a:t>USA</a:t>
            </a:r>
          </a:p>
          <a:p>
            <a:r>
              <a:rPr lang="en-GB" sz="1600" b="1" dirty="0"/>
              <a:t>Beverly Davidson, </a:t>
            </a:r>
            <a:r>
              <a:rPr lang="en-GB" sz="1600" i="1" dirty="0"/>
              <a:t>USA</a:t>
            </a:r>
          </a:p>
          <a:p>
            <a:r>
              <a:rPr lang="en-GB" sz="1600" b="1" dirty="0"/>
              <a:t>Viviana </a:t>
            </a:r>
            <a:r>
              <a:rPr lang="en-GB" sz="1600" b="1" dirty="0" err="1"/>
              <a:t>Gradinaru</a:t>
            </a:r>
            <a:r>
              <a:rPr lang="en-GB" sz="1600" b="1" dirty="0"/>
              <a:t>, </a:t>
            </a:r>
            <a:r>
              <a:rPr lang="en-GB" sz="1600" i="1" dirty="0"/>
              <a:t>USA</a:t>
            </a:r>
          </a:p>
          <a:p>
            <a:r>
              <a:rPr lang="en-GB" sz="1600" b="1" dirty="0"/>
              <a:t>Katherine High, </a:t>
            </a:r>
            <a:r>
              <a:rPr lang="en-GB" sz="1600" i="1" dirty="0"/>
              <a:t>USA</a:t>
            </a:r>
          </a:p>
          <a:p>
            <a:r>
              <a:rPr lang="en-GB" sz="1600" b="1" dirty="0"/>
              <a:t>Anna </a:t>
            </a:r>
            <a:r>
              <a:rPr lang="en-GB" sz="1600" b="1" dirty="0" err="1"/>
              <a:t>Kajaste-Rudnitski</a:t>
            </a:r>
            <a:r>
              <a:rPr lang="en-GB" sz="1600" b="1" dirty="0"/>
              <a:t>, </a:t>
            </a:r>
            <a:r>
              <a:rPr lang="en-GB" sz="1600" i="1" dirty="0"/>
              <a:t>Italy 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-7254" y="3018965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175344" y="4314562"/>
            <a:ext cx="2587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Crystal </a:t>
            </a:r>
            <a:r>
              <a:rPr lang="en-GB" sz="1600" b="1" dirty="0" err="1"/>
              <a:t>MacKall</a:t>
            </a:r>
            <a:r>
              <a:rPr lang="en-GB" sz="1600" b="1" dirty="0"/>
              <a:t>, </a:t>
            </a:r>
            <a:r>
              <a:rPr lang="en-GB" sz="1600" i="1" dirty="0"/>
              <a:t>USA</a:t>
            </a:r>
          </a:p>
          <a:p>
            <a:r>
              <a:rPr lang="en-GB" sz="1600" b="1" dirty="0"/>
              <a:t>Eric Olson, </a:t>
            </a:r>
            <a:r>
              <a:rPr lang="en-GB" sz="1600" i="1" dirty="0"/>
              <a:t>USA</a:t>
            </a:r>
          </a:p>
          <a:p>
            <a:r>
              <a:rPr lang="en-GB" sz="1600" b="1" dirty="0" err="1"/>
              <a:t>Malin</a:t>
            </a:r>
            <a:r>
              <a:rPr lang="en-GB" sz="1600" b="1" dirty="0"/>
              <a:t> </a:t>
            </a:r>
            <a:r>
              <a:rPr lang="en-GB" sz="1600" b="1" dirty="0" err="1"/>
              <a:t>Parmar</a:t>
            </a:r>
            <a:r>
              <a:rPr lang="en-GB" sz="1600" b="1" dirty="0"/>
              <a:t>, </a:t>
            </a:r>
            <a:r>
              <a:rPr lang="en-GB" sz="1600" i="1" dirty="0"/>
              <a:t>Sweden</a:t>
            </a:r>
          </a:p>
          <a:p>
            <a:r>
              <a:rPr lang="en-GB" sz="1600" b="1" dirty="0"/>
              <a:t>Matthew </a:t>
            </a:r>
            <a:r>
              <a:rPr lang="en-GB" sz="1600" b="1" dirty="0" err="1"/>
              <a:t>Porteus</a:t>
            </a:r>
            <a:r>
              <a:rPr lang="en-GB" sz="1600" b="1" dirty="0"/>
              <a:t>, </a:t>
            </a:r>
            <a:r>
              <a:rPr lang="en-GB" sz="1600" i="1" dirty="0"/>
              <a:t>USA</a:t>
            </a:r>
          </a:p>
          <a:p>
            <a:r>
              <a:rPr lang="en-GB" sz="1600" b="1" dirty="0"/>
              <a:t>Waseem </a:t>
            </a:r>
            <a:r>
              <a:rPr lang="en-GB" sz="1600" b="1" dirty="0" err="1"/>
              <a:t>Qasim</a:t>
            </a:r>
            <a:r>
              <a:rPr lang="en-GB" sz="1600" b="1" dirty="0"/>
              <a:t>, </a:t>
            </a:r>
            <a:r>
              <a:rPr lang="en-GB" sz="1600" i="1" dirty="0"/>
              <a:t>UK</a:t>
            </a:r>
          </a:p>
          <a:p>
            <a:r>
              <a:rPr lang="en-GB" sz="1600" b="1" dirty="0"/>
              <a:t>Sonja </a:t>
            </a:r>
            <a:r>
              <a:rPr lang="en-GB" sz="1600" b="1" dirty="0" err="1"/>
              <a:t>Schrepfer</a:t>
            </a:r>
            <a:r>
              <a:rPr lang="en-GB" sz="1600" b="1" dirty="0"/>
              <a:t>, </a:t>
            </a:r>
            <a:r>
              <a:rPr lang="en-GB" sz="1600" i="1" dirty="0"/>
              <a:t>USA</a:t>
            </a:r>
          </a:p>
          <a:p>
            <a:r>
              <a:rPr lang="en-GB" sz="1600" b="1" dirty="0" err="1"/>
              <a:t>Luk</a:t>
            </a:r>
            <a:r>
              <a:rPr lang="en-GB" sz="1600" b="1" dirty="0"/>
              <a:t> </a:t>
            </a:r>
            <a:r>
              <a:rPr lang="en-GB" sz="1600" b="1" dirty="0" err="1"/>
              <a:t>Vandenberghe</a:t>
            </a:r>
            <a:r>
              <a:rPr lang="en-GB" sz="1600" b="1" dirty="0"/>
              <a:t>, </a:t>
            </a:r>
            <a:r>
              <a:rPr lang="en-GB" sz="1600" i="1" dirty="0"/>
              <a:t>USA</a:t>
            </a:r>
            <a:endParaRPr lang="en-GB" sz="1600" i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248398" y="3607415"/>
            <a:ext cx="221932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 </a:t>
            </a:r>
          </a:p>
          <a:p>
            <a:endParaRPr lang="en-GB" sz="1400" dirty="0" smtClean="0"/>
          </a:p>
          <a:p>
            <a:r>
              <a:rPr lang="en-GB" sz="1400" dirty="0" smtClean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3650" y="4045659"/>
            <a:ext cx="27930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tx2"/>
                </a:solidFill>
                <a:latin typeface="Helvetica Light"/>
              </a:rPr>
              <a:t>Organizers</a:t>
            </a:r>
            <a:r>
              <a:rPr lang="en-GB" sz="1600" dirty="0" smtClean="0"/>
              <a:t>:</a:t>
            </a:r>
          </a:p>
          <a:p>
            <a:r>
              <a:rPr lang="en-GB" sz="1600" b="1" dirty="0" smtClean="0"/>
              <a:t>Jennifer </a:t>
            </a:r>
            <a:r>
              <a:rPr lang="en-GB" sz="1600" b="1" dirty="0" err="1"/>
              <a:t>Doudna</a:t>
            </a:r>
            <a:r>
              <a:rPr lang="en-GB" sz="1600" dirty="0" smtClean="0"/>
              <a:t>, </a:t>
            </a:r>
            <a:r>
              <a:rPr lang="en-GB" sz="1600" i="1" dirty="0"/>
              <a:t>USA</a:t>
            </a:r>
          </a:p>
          <a:p>
            <a:r>
              <a:rPr lang="en-GB" sz="1600" b="1" dirty="0"/>
              <a:t>Luigi </a:t>
            </a:r>
            <a:r>
              <a:rPr lang="en-GB" sz="1600" b="1" dirty="0" err="1"/>
              <a:t>Naldini</a:t>
            </a:r>
            <a:r>
              <a:rPr lang="en-GB" sz="1600" dirty="0" smtClean="0"/>
              <a:t>, </a:t>
            </a:r>
            <a:r>
              <a:rPr lang="en-GB" sz="1600" i="1" dirty="0"/>
              <a:t>Italy</a:t>
            </a:r>
          </a:p>
          <a:p>
            <a:r>
              <a:rPr lang="en-GB" sz="1600" b="1" dirty="0"/>
              <a:t>April Pawluk</a:t>
            </a:r>
            <a:r>
              <a:rPr lang="en-GB" sz="1600" dirty="0"/>
              <a:t>, </a:t>
            </a:r>
            <a:r>
              <a:rPr lang="en-GB" sz="1600" i="1" dirty="0"/>
              <a:t>Cell</a:t>
            </a:r>
          </a:p>
          <a:p>
            <a:r>
              <a:rPr lang="en-GB" sz="1600" b="1" dirty="0"/>
              <a:t>Jonathan Saxe</a:t>
            </a:r>
            <a:r>
              <a:rPr lang="en-GB" sz="1600" dirty="0"/>
              <a:t>, </a:t>
            </a:r>
            <a:r>
              <a:rPr lang="en-GB" sz="1600" i="1" dirty="0"/>
              <a:t>Cell Stem Cell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93" b="37293"/>
          <a:stretch/>
        </p:blipFill>
        <p:spPr>
          <a:xfrm>
            <a:off x="0" y="1477737"/>
            <a:ext cx="9144000" cy="155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143</Words>
  <Application>Microsoft Office PowerPoint</Application>
  <PresentationFormat>On-screen Show (4:3)</PresentationFormat>
  <Paragraphs>38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Marie</cp:lastModifiedBy>
  <cp:revision>58</cp:revision>
  <dcterms:created xsi:type="dcterms:W3CDTF">2014-01-17T12:04:21Z</dcterms:created>
  <dcterms:modified xsi:type="dcterms:W3CDTF">2019-11-04T09:24:13Z</dcterms:modified>
</cp:coreProperties>
</file>